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14 - 15 баллов (высокий уровень)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4 "А" класс</c:v>
                </c:pt>
                <c:pt idx="1">
                  <c:v>4 "Б" класс</c:v>
                </c:pt>
                <c:pt idx="2">
                  <c:v>4 "В" класс</c:v>
                </c:pt>
                <c:pt idx="3">
                  <c:v>4 "Г"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11 - 13 баллов (выше среднего)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4 "А" класс</c:v>
                </c:pt>
                <c:pt idx="1">
                  <c:v>4 "Б" класс</c:v>
                </c:pt>
                <c:pt idx="2">
                  <c:v>4 "В" класс</c:v>
                </c:pt>
                <c:pt idx="3">
                  <c:v>4 "Г"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9 - 10 баллов (средний уровень)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4 "А" класс</c:v>
                </c:pt>
                <c:pt idx="1">
                  <c:v>4 "Б" класс</c:v>
                </c:pt>
                <c:pt idx="2">
                  <c:v>4 "В" класс</c:v>
                </c:pt>
                <c:pt idx="3">
                  <c:v>4 "Г"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меньше 8 баллов (низкий уровень)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4 "А" класс</c:v>
                </c:pt>
                <c:pt idx="1">
                  <c:v>4 "Б" класс</c:v>
                </c:pt>
                <c:pt idx="2">
                  <c:v>4 "В" класс</c:v>
                </c:pt>
                <c:pt idx="3">
                  <c:v>4 "Г" класс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10976"/>
        <c:axId val="94202112"/>
      </c:barChart>
      <c:catAx>
        <c:axId val="75310976"/>
        <c:scaling>
          <c:orientation val="minMax"/>
        </c:scaling>
        <c:delete val="0"/>
        <c:axPos val="b"/>
        <c:majorTickMark val="out"/>
        <c:minorTickMark val="none"/>
        <c:tickLblPos val="nextTo"/>
        <c:crossAx val="94202112"/>
        <c:crosses val="autoZero"/>
        <c:auto val="1"/>
        <c:lblAlgn val="ctr"/>
        <c:lblOffset val="100"/>
        <c:noMultiLvlLbl val="0"/>
      </c:catAx>
      <c:valAx>
        <c:axId val="9420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310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4BE-69DC-4D16-A485-EDC5E7D6042B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FDD7-AED6-4366-901B-C9418C11D7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4BE-69DC-4D16-A485-EDC5E7D6042B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FDD7-AED6-4366-901B-C9418C11D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4BE-69DC-4D16-A485-EDC5E7D6042B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FDD7-AED6-4366-901B-C9418C11D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4BE-69DC-4D16-A485-EDC5E7D6042B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FDD7-AED6-4366-901B-C9418C11D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4BE-69DC-4D16-A485-EDC5E7D6042B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FDD7-AED6-4366-901B-C9418C11D7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4BE-69DC-4D16-A485-EDC5E7D6042B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FDD7-AED6-4366-901B-C9418C11D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4BE-69DC-4D16-A485-EDC5E7D6042B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FDD7-AED6-4366-901B-C9418C11D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4BE-69DC-4D16-A485-EDC5E7D6042B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FDD7-AED6-4366-901B-C9418C11D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4BE-69DC-4D16-A485-EDC5E7D6042B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FDD7-AED6-4366-901B-C9418C11D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4BE-69DC-4D16-A485-EDC5E7D6042B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FDD7-AED6-4366-901B-C9418C11D7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14BE-69DC-4D16-A485-EDC5E7D6042B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6BFDD7-AED6-4366-901B-C9418C11D7D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BD14BE-69DC-4D16-A485-EDC5E7D6042B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6BFDD7-AED6-4366-901B-C9418C11D7D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851648" cy="18288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Предметная неделя «Фестиваль наук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/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7854696" cy="288032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Русский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язык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Подготовила Бирченко Н. 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Тест по русскому языку 4 класс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6192688"/>
          </a:xfrm>
        </p:spPr>
        <p:txBody>
          <a:bodyPr>
            <a:normAutofit fontScale="250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1.</a:t>
            </a:r>
            <a:r>
              <a:rPr lang="ru-RU" sz="8000" dirty="0" smtClean="0">
                <a:latin typeface="Times New Roman"/>
                <a:ea typeface="Times New Roman"/>
              </a:rPr>
              <a:t> Укажи</a:t>
            </a:r>
            <a:r>
              <a:rPr lang="ru-RU" sz="8000" dirty="0">
                <a:latin typeface="Times New Roman"/>
                <a:ea typeface="Times New Roman"/>
              </a:rPr>
              <a:t>, как изменяется имя прилагательное:</a:t>
            </a:r>
          </a:p>
          <a:p>
            <a:pPr marL="457200">
              <a:spcAft>
                <a:spcPts val="0"/>
              </a:spcAft>
            </a:pPr>
            <a:r>
              <a:rPr lang="ru-RU" sz="8000" dirty="0">
                <a:latin typeface="Times New Roman"/>
                <a:ea typeface="Times New Roman"/>
              </a:rPr>
              <a:t>А. по родам и падежам;                       Б. по падежам;</a:t>
            </a:r>
          </a:p>
          <a:p>
            <a:pPr marL="457200" algn="just">
              <a:spcAft>
                <a:spcPts val="0"/>
              </a:spcAft>
            </a:pPr>
            <a:r>
              <a:rPr lang="ru-RU" sz="8000" dirty="0">
                <a:latin typeface="Times New Roman"/>
                <a:ea typeface="Times New Roman"/>
              </a:rPr>
              <a:t>В. по родам, числам, падежам;           Г. по склонению</a:t>
            </a:r>
            <a:r>
              <a:rPr lang="ru-RU" sz="8000" dirty="0" smtClean="0">
                <a:latin typeface="Times New Roman"/>
                <a:ea typeface="Times New Roman"/>
              </a:rPr>
              <a:t>.</a:t>
            </a:r>
            <a:endParaRPr lang="ru-RU" sz="8000" dirty="0">
              <a:latin typeface="Times New Roman"/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2.</a:t>
            </a:r>
            <a:r>
              <a:rPr lang="ru-RU" sz="8000" dirty="0" smtClean="0">
                <a:latin typeface="Times New Roman"/>
                <a:ea typeface="Times New Roman"/>
              </a:rPr>
              <a:t> Укажи </a:t>
            </a:r>
            <a:r>
              <a:rPr lang="ru-RU" sz="8000" dirty="0">
                <a:latin typeface="Times New Roman"/>
                <a:ea typeface="Times New Roman"/>
              </a:rPr>
              <a:t>соединительную гласную в словах: лес..</a:t>
            </a:r>
            <a:r>
              <a:rPr lang="ru-RU" sz="8000" dirty="0" err="1">
                <a:latin typeface="Times New Roman"/>
                <a:ea typeface="Times New Roman"/>
              </a:rPr>
              <a:t>руб</a:t>
            </a:r>
            <a:r>
              <a:rPr lang="ru-RU" sz="8000" dirty="0">
                <a:latin typeface="Times New Roman"/>
                <a:ea typeface="Times New Roman"/>
              </a:rPr>
              <a:t>, </a:t>
            </a:r>
            <a:r>
              <a:rPr lang="ru-RU" sz="8000" dirty="0" err="1">
                <a:latin typeface="Times New Roman"/>
                <a:ea typeface="Times New Roman"/>
              </a:rPr>
              <a:t>пар..воз</a:t>
            </a:r>
            <a:r>
              <a:rPr lang="ru-RU" sz="8000" dirty="0">
                <a:latin typeface="Times New Roman"/>
                <a:ea typeface="Times New Roman"/>
              </a:rPr>
              <a:t>, снег..</a:t>
            </a:r>
            <a:r>
              <a:rPr lang="ru-RU" sz="8000" dirty="0" err="1">
                <a:latin typeface="Times New Roman"/>
                <a:ea typeface="Times New Roman"/>
              </a:rPr>
              <a:t>пад</a:t>
            </a:r>
            <a:r>
              <a:rPr lang="ru-RU" sz="8000" dirty="0">
                <a:latin typeface="Times New Roman"/>
                <a:ea typeface="Times New Roman"/>
              </a:rPr>
              <a:t>:</a:t>
            </a:r>
          </a:p>
          <a:p>
            <a:pPr marL="457200">
              <a:spcAft>
                <a:spcPts val="0"/>
              </a:spcAft>
            </a:pPr>
            <a:r>
              <a:rPr lang="ru-RU" sz="8000" dirty="0">
                <a:latin typeface="Times New Roman"/>
                <a:ea typeface="Times New Roman"/>
              </a:rPr>
              <a:t>А. о;      </a:t>
            </a:r>
            <a:r>
              <a:rPr lang="ru-RU" sz="8000" dirty="0" smtClean="0">
                <a:latin typeface="Times New Roman"/>
                <a:ea typeface="Times New Roman"/>
              </a:rPr>
              <a:t>Б</a:t>
            </a:r>
            <a:r>
              <a:rPr lang="ru-RU" sz="8000" dirty="0">
                <a:latin typeface="Times New Roman"/>
                <a:ea typeface="Times New Roman"/>
              </a:rPr>
              <a:t>. а;    </a:t>
            </a:r>
            <a:r>
              <a:rPr lang="ru-RU" sz="8000" dirty="0" smtClean="0">
                <a:latin typeface="Times New Roman"/>
                <a:ea typeface="Times New Roman"/>
              </a:rPr>
              <a:t>В</a:t>
            </a:r>
            <a:r>
              <a:rPr lang="ru-RU" sz="8000" dirty="0">
                <a:latin typeface="Times New Roman"/>
                <a:ea typeface="Times New Roman"/>
              </a:rPr>
              <a:t>. и А, и О;    </a:t>
            </a:r>
            <a:r>
              <a:rPr lang="ru-RU" sz="8000" dirty="0" smtClean="0">
                <a:latin typeface="Times New Roman"/>
                <a:ea typeface="Times New Roman"/>
              </a:rPr>
              <a:t> </a:t>
            </a:r>
            <a:r>
              <a:rPr lang="ru-RU" sz="8000" dirty="0">
                <a:latin typeface="Times New Roman"/>
                <a:ea typeface="Times New Roman"/>
              </a:rPr>
              <a:t>Г. нет верного ответа</a:t>
            </a:r>
            <a:r>
              <a:rPr lang="ru-RU" sz="8000" dirty="0" smtClean="0">
                <a:latin typeface="Times New Roman"/>
                <a:ea typeface="Times New Roman"/>
              </a:rPr>
              <a:t>.</a:t>
            </a:r>
            <a:r>
              <a:rPr lang="ru-RU" sz="8000" dirty="0">
                <a:latin typeface="Times New Roman"/>
                <a:ea typeface="Times New Roman"/>
              </a:rPr>
              <a:t> 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3.</a:t>
            </a:r>
            <a:r>
              <a:rPr lang="ru-RU" sz="8000" dirty="0" smtClean="0">
                <a:latin typeface="Times New Roman"/>
                <a:ea typeface="Times New Roman"/>
              </a:rPr>
              <a:t> Продолжи </a:t>
            </a:r>
            <a:r>
              <a:rPr lang="ru-RU" sz="8000" dirty="0">
                <a:latin typeface="Times New Roman"/>
                <a:ea typeface="Times New Roman"/>
              </a:rPr>
              <a:t>предложение: «Местоимение обозначает</a:t>
            </a:r>
            <a:r>
              <a:rPr lang="ru-RU" sz="8000" b="1" dirty="0">
                <a:latin typeface="Times New Roman"/>
                <a:ea typeface="Times New Roman"/>
              </a:rPr>
              <a:t> ….»:</a:t>
            </a:r>
            <a:endParaRPr lang="ru-RU" sz="8000" dirty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8000" dirty="0">
                <a:latin typeface="Times New Roman"/>
                <a:ea typeface="Times New Roman"/>
              </a:rPr>
              <a:t>А. предмет;          Б. признак предмета;         </a:t>
            </a:r>
            <a:endParaRPr lang="ru-RU" sz="8000" dirty="0" smtClean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8000" dirty="0" smtClean="0">
                <a:latin typeface="Times New Roman"/>
                <a:ea typeface="Times New Roman"/>
              </a:rPr>
              <a:t> В</a:t>
            </a:r>
            <a:r>
              <a:rPr lang="ru-RU" sz="8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ru-RU" sz="8000" dirty="0" smtClean="0">
                <a:latin typeface="Times New Roman"/>
                <a:ea typeface="Times New Roman"/>
              </a:rPr>
              <a:t>количество</a:t>
            </a:r>
            <a:r>
              <a:rPr lang="ru-RU" sz="8000" dirty="0">
                <a:latin typeface="Times New Roman"/>
                <a:ea typeface="Times New Roman"/>
              </a:rPr>
              <a:t>;          Г. нет верного ответа</a:t>
            </a:r>
            <a:r>
              <a:rPr lang="ru-RU" sz="8000" dirty="0" smtClean="0">
                <a:latin typeface="Times New Roman"/>
                <a:ea typeface="Times New Roman"/>
              </a:rPr>
              <a:t>.</a:t>
            </a:r>
            <a:endParaRPr lang="ru-RU" sz="8000" dirty="0">
              <a:latin typeface="Times New Roman"/>
              <a:ea typeface="Times New Roman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4. </a:t>
            </a:r>
            <a:r>
              <a:rPr lang="ru-RU" sz="8000" dirty="0" smtClean="0">
                <a:latin typeface="Times New Roman"/>
                <a:ea typeface="Times New Roman"/>
              </a:rPr>
              <a:t>Укажи</a:t>
            </a:r>
            <a:r>
              <a:rPr lang="ru-RU" sz="8000" dirty="0">
                <a:latin typeface="Times New Roman"/>
                <a:ea typeface="Times New Roman"/>
              </a:rPr>
              <a:t>, какое предложение называют повествовательным:</a:t>
            </a:r>
          </a:p>
          <a:p>
            <a:pPr marL="457200">
              <a:spcAft>
                <a:spcPts val="0"/>
              </a:spcAft>
            </a:pPr>
            <a:r>
              <a:rPr lang="ru-RU" sz="8000" dirty="0">
                <a:latin typeface="Times New Roman"/>
                <a:ea typeface="Times New Roman"/>
              </a:rPr>
              <a:t>А. в котором о  ком-то  или  о  чём-то  спрашивается;</a:t>
            </a:r>
          </a:p>
          <a:p>
            <a:pPr marL="457200">
              <a:spcAft>
                <a:spcPts val="0"/>
              </a:spcAft>
            </a:pPr>
            <a:r>
              <a:rPr lang="ru-RU" sz="8000" dirty="0">
                <a:latin typeface="Times New Roman"/>
                <a:ea typeface="Times New Roman"/>
              </a:rPr>
              <a:t>Б. в котором  о  ком-то  или  о  чём-то  рассказывается;</a:t>
            </a:r>
          </a:p>
          <a:p>
            <a:pPr marL="457200">
              <a:spcAft>
                <a:spcPts val="0"/>
              </a:spcAft>
            </a:pPr>
            <a:r>
              <a:rPr lang="ru-RU" sz="8000" dirty="0">
                <a:latin typeface="Times New Roman"/>
                <a:ea typeface="Times New Roman"/>
              </a:rPr>
              <a:t>В. в котором  побуждается к действию;</a:t>
            </a:r>
          </a:p>
          <a:p>
            <a:pPr marL="457200">
              <a:spcAft>
                <a:spcPts val="0"/>
              </a:spcAft>
            </a:pPr>
            <a:r>
              <a:rPr lang="ru-RU" sz="8000" dirty="0">
                <a:latin typeface="Times New Roman"/>
                <a:ea typeface="Times New Roman"/>
              </a:rPr>
              <a:t>Г. в котором рассказывается о предмете речи</a:t>
            </a:r>
            <a:r>
              <a:rPr lang="ru-RU" sz="8000" dirty="0" smtClean="0">
                <a:latin typeface="Times New Roman"/>
                <a:ea typeface="Times New Roman"/>
              </a:rPr>
              <a:t>.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sz="8000" b="1" dirty="0">
                <a:solidFill>
                  <a:srgbClr val="0F6FC6">
                    <a:lumMod val="75000"/>
                  </a:srgbClr>
                </a:solidFill>
                <a:latin typeface="Times New Roman"/>
                <a:ea typeface="Times New Roman"/>
              </a:rPr>
              <a:t>5.</a:t>
            </a:r>
            <a:r>
              <a:rPr lang="ru-RU" sz="8000" dirty="0">
                <a:solidFill>
                  <a:prstClr val="black"/>
                </a:solidFill>
                <a:latin typeface="Times New Roman"/>
                <a:ea typeface="Times New Roman"/>
              </a:rPr>
              <a:t> Укажи, имя прилагательное какого рода не имеет окончания – </a:t>
            </a:r>
            <a:r>
              <a:rPr lang="ru-RU" sz="8000" i="1" dirty="0">
                <a:solidFill>
                  <a:prstClr val="black"/>
                </a:solidFill>
                <a:latin typeface="Times New Roman"/>
                <a:ea typeface="Times New Roman"/>
              </a:rPr>
              <a:t>ой</a:t>
            </a:r>
            <a:r>
              <a:rPr lang="ru-RU" sz="8000" dirty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</a:p>
          <a:p>
            <a:pPr marL="457200" lvl="0">
              <a:buClr>
                <a:srgbClr val="0BD0D9"/>
              </a:buClr>
            </a:pPr>
            <a:r>
              <a:rPr lang="ru-RU" sz="8000" dirty="0">
                <a:solidFill>
                  <a:prstClr val="black"/>
                </a:solidFill>
                <a:latin typeface="Times New Roman"/>
                <a:ea typeface="Times New Roman"/>
              </a:rPr>
              <a:t>А. мужского рода; Б. женского рода; В. среднего рода; Г. все ответы верны. </a:t>
            </a:r>
          </a:p>
          <a:p>
            <a:pPr marL="182880" indent="0">
              <a:spcAft>
                <a:spcPts val="0"/>
              </a:spcAft>
              <a:buNone/>
            </a:pPr>
            <a:endParaRPr lang="ru-RU" sz="26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2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832648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6.</a:t>
            </a:r>
            <a:r>
              <a:rPr lang="ru-RU" sz="2000" dirty="0" smtClean="0">
                <a:latin typeface="Times New Roman"/>
                <a:ea typeface="Times New Roman"/>
              </a:rPr>
              <a:t> Закончи </a:t>
            </a:r>
            <a:r>
              <a:rPr lang="ru-RU" sz="2000" dirty="0">
                <a:latin typeface="Times New Roman"/>
                <a:ea typeface="Times New Roman"/>
              </a:rPr>
              <a:t>предложение: «Личные местоимения в предложении чаще всего бывают …»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А. обстоятельством;  </a:t>
            </a:r>
            <a:r>
              <a:rPr lang="ru-RU" sz="2000" dirty="0" smtClean="0">
                <a:latin typeface="Times New Roman"/>
                <a:ea typeface="Times New Roman"/>
              </a:rPr>
              <a:t>             </a:t>
            </a:r>
            <a:r>
              <a:rPr lang="ru-RU" sz="2000" dirty="0">
                <a:latin typeface="Times New Roman"/>
                <a:ea typeface="Times New Roman"/>
              </a:rPr>
              <a:t>Б. подлежащим и второстепенными членами;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В. сказуемым;                         Г. определениями.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7.</a:t>
            </a:r>
            <a:r>
              <a:rPr lang="ru-RU" sz="2000" dirty="0" smtClean="0">
                <a:latin typeface="Times New Roman"/>
                <a:ea typeface="Times New Roman"/>
              </a:rPr>
              <a:t> Укажи </a:t>
            </a:r>
            <a:r>
              <a:rPr lang="ru-RU" sz="2000" dirty="0">
                <a:latin typeface="Times New Roman"/>
                <a:ea typeface="Times New Roman"/>
              </a:rPr>
              <a:t>род существительного </a:t>
            </a:r>
            <a:r>
              <a:rPr lang="ru-RU" sz="2000" b="1" dirty="0">
                <a:latin typeface="Times New Roman"/>
                <a:ea typeface="Times New Roman"/>
              </a:rPr>
              <a:t>кофе</a:t>
            </a:r>
            <a:r>
              <a:rPr lang="ru-RU" sz="2000" dirty="0">
                <a:latin typeface="Times New Roman"/>
                <a:ea typeface="Times New Roman"/>
              </a:rPr>
              <a:t>: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А. </a:t>
            </a:r>
            <a:r>
              <a:rPr lang="ru-RU" sz="2000" dirty="0" err="1">
                <a:latin typeface="Times New Roman"/>
                <a:ea typeface="Times New Roman"/>
              </a:rPr>
              <a:t>Ж.р</a:t>
            </a:r>
            <a:r>
              <a:rPr lang="ru-RU" sz="2000" dirty="0">
                <a:latin typeface="Times New Roman"/>
                <a:ea typeface="Times New Roman"/>
              </a:rPr>
              <a:t>.;         Б. </a:t>
            </a:r>
            <a:r>
              <a:rPr lang="ru-RU" sz="2000" dirty="0" err="1">
                <a:latin typeface="Times New Roman"/>
                <a:ea typeface="Times New Roman"/>
              </a:rPr>
              <a:t>М.р</a:t>
            </a:r>
            <a:r>
              <a:rPr lang="ru-RU" sz="2000" dirty="0">
                <a:latin typeface="Times New Roman"/>
                <a:ea typeface="Times New Roman"/>
              </a:rPr>
              <a:t>.;         В. </a:t>
            </a:r>
            <a:r>
              <a:rPr lang="ru-RU" sz="2000" dirty="0" err="1">
                <a:latin typeface="Times New Roman"/>
                <a:ea typeface="Times New Roman"/>
              </a:rPr>
              <a:t>Ср.р</a:t>
            </a:r>
            <a:r>
              <a:rPr lang="ru-RU" sz="2000" dirty="0">
                <a:latin typeface="Times New Roman"/>
                <a:ea typeface="Times New Roman"/>
              </a:rPr>
              <a:t>.;          Г. нет верного утверждения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  <a:r>
              <a:rPr lang="ru-RU" sz="2000" dirty="0">
                <a:latin typeface="Times New Roman"/>
                <a:ea typeface="Times New Roman"/>
              </a:rPr>
              <a:t> 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8.</a:t>
            </a:r>
            <a:r>
              <a:rPr lang="ru-RU" sz="2000" dirty="0" smtClean="0">
                <a:latin typeface="Times New Roman"/>
                <a:ea typeface="Times New Roman"/>
              </a:rPr>
              <a:t> Укажи</a:t>
            </a:r>
            <a:r>
              <a:rPr lang="ru-RU" sz="2000" dirty="0">
                <a:latin typeface="Times New Roman"/>
                <a:ea typeface="Times New Roman"/>
              </a:rPr>
              <a:t>, в какой строке только личные местоимения 1-го лица: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А. у тебя, для меня, к нам, с вами;               Б. мы, ко мне, о нас, при мне;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В. к нему, с ней, обо мне, из-за вас;             Г. они, с нами, вы, нате, вами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  <a:r>
              <a:rPr lang="ru-RU" sz="2000" dirty="0">
                <a:latin typeface="Times New Roman"/>
                <a:ea typeface="Times New Roman"/>
              </a:rPr>
              <a:t> 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9.</a:t>
            </a:r>
            <a:r>
              <a:rPr lang="ru-RU" sz="2000" dirty="0" smtClean="0">
                <a:latin typeface="Times New Roman"/>
                <a:ea typeface="Times New Roman"/>
              </a:rPr>
              <a:t> Укажи </a:t>
            </a:r>
            <a:r>
              <a:rPr lang="ru-RU" sz="2000" dirty="0">
                <a:latin typeface="Times New Roman"/>
                <a:ea typeface="Times New Roman"/>
              </a:rPr>
              <a:t>строчку, в которой глагол записан в неопределенной форме: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А. Рисовать;         Б. Рисуют;         В. Рисует;          Г. Рисуем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  <a:r>
              <a:rPr lang="ru-RU" sz="2000" dirty="0">
                <a:latin typeface="Times New Roman"/>
                <a:ea typeface="Times New Roman"/>
              </a:rPr>
              <a:t> 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sz="2000" b="1" dirty="0">
                <a:solidFill>
                  <a:srgbClr val="0F6FC6">
                    <a:lumMod val="75000"/>
                  </a:srgbClr>
                </a:solidFill>
                <a:latin typeface="Times New Roman"/>
                <a:ea typeface="Times New Roman"/>
              </a:rPr>
              <a:t>10.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Укажи  несклоняемое  имя  существительное:</a:t>
            </a:r>
          </a:p>
          <a:p>
            <a:pPr marL="457200" lvl="0">
              <a:buClr>
                <a:srgbClr val="0BD0D9"/>
              </a:buClr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А.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окно;          Б. кофе;          В. поле;          Г. молоко. </a:t>
            </a:r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ru-RU" sz="2000" b="1" dirty="0">
                <a:solidFill>
                  <a:srgbClr val="0F6FC6">
                    <a:lumMod val="75000"/>
                  </a:srgbClr>
                </a:solidFill>
                <a:latin typeface="Times New Roman"/>
                <a:ea typeface="Times New Roman"/>
              </a:rPr>
              <a:t>11.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Укажи глагол – исключение:</a:t>
            </a:r>
          </a:p>
          <a:p>
            <a:pPr marL="457200" lvl="0">
              <a:buClr>
                <a:srgbClr val="0BD0D9"/>
              </a:buClr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А. виляет;         Б. держит;         В. думать;         Г. смешит.</a:t>
            </a:r>
          </a:p>
          <a:p>
            <a:pPr marL="457200" lvl="0">
              <a:buClr>
                <a:srgbClr val="0BD0D9"/>
              </a:buClr>
            </a:pPr>
            <a:endParaRPr lang="ru-RU" sz="2400" b="1" dirty="0">
              <a:solidFill>
                <a:srgbClr val="0F6FC6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06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20480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12. </a:t>
            </a:r>
            <a:r>
              <a:rPr lang="ru-RU" sz="2000" dirty="0" smtClean="0">
                <a:latin typeface="Times New Roman"/>
                <a:ea typeface="Times New Roman"/>
              </a:rPr>
              <a:t>Укажи </a:t>
            </a:r>
            <a:r>
              <a:rPr lang="ru-RU" sz="2000" dirty="0">
                <a:latin typeface="Times New Roman"/>
                <a:ea typeface="Times New Roman"/>
              </a:rPr>
              <a:t>предлог, который можно использовать с местоимением мной: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А. до;          Б. на;           В. перед (передо);           Г. к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  <a:r>
              <a:rPr lang="ru-RU" sz="2000" dirty="0">
                <a:latin typeface="Times New Roman"/>
                <a:ea typeface="Times New Roman"/>
              </a:rPr>
              <a:t> 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13. </a:t>
            </a:r>
            <a:r>
              <a:rPr lang="ru-RU" sz="2000" dirty="0" smtClean="0">
                <a:latin typeface="Times New Roman"/>
                <a:ea typeface="Times New Roman"/>
              </a:rPr>
              <a:t>Укажи </a:t>
            </a:r>
            <a:r>
              <a:rPr lang="ru-RU" sz="2000" dirty="0">
                <a:latin typeface="Times New Roman"/>
                <a:ea typeface="Times New Roman"/>
              </a:rPr>
              <a:t>вариант, в котором записаны антонимы к наречию смешно: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А. весело, радостно;                 Б. интересно, фантастично;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В. грустно, скучно;                   Г. забавно, зажигательно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  <a:r>
              <a:rPr lang="ru-RU" sz="2000" dirty="0">
                <a:latin typeface="Times New Roman"/>
                <a:ea typeface="Times New Roman"/>
              </a:rPr>
              <a:t> 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14.</a:t>
            </a:r>
            <a:r>
              <a:rPr lang="ru-RU" sz="2000" dirty="0" smtClean="0">
                <a:latin typeface="Times New Roman"/>
                <a:ea typeface="Times New Roman"/>
              </a:rPr>
              <a:t> Укажи</a:t>
            </a:r>
            <a:r>
              <a:rPr lang="ru-RU" sz="2000" dirty="0">
                <a:latin typeface="Times New Roman"/>
                <a:ea typeface="Times New Roman"/>
              </a:rPr>
              <a:t>, название какой из школьных отметок образовано не тем способом, что остальные: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А. кол;          Б. двойка;         В. тройка;         Г. четвёрка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  <a:r>
              <a:rPr lang="ru-RU" sz="2000" dirty="0">
                <a:latin typeface="Times New Roman"/>
                <a:ea typeface="Times New Roman"/>
              </a:rPr>
              <a:t> 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15.</a:t>
            </a:r>
            <a:r>
              <a:rPr lang="ru-RU" sz="2000" dirty="0" smtClean="0">
                <a:latin typeface="Times New Roman"/>
                <a:ea typeface="Times New Roman"/>
              </a:rPr>
              <a:t>Укажи</a:t>
            </a:r>
            <a:r>
              <a:rPr lang="ru-RU" sz="2000" dirty="0">
                <a:latin typeface="Times New Roman"/>
                <a:ea typeface="Times New Roman"/>
              </a:rPr>
              <a:t>, в каком из этих слов не та приставка, что в остальных:</a:t>
            </a:r>
          </a:p>
          <a:p>
            <a:pPr marL="45720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А. подвезти;         Б. подвернуть;         В. подбросить;          Г. подвинуть.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22000"/>
              </p:ext>
            </p:extLst>
          </p:nvPr>
        </p:nvGraphicFramePr>
        <p:xfrm>
          <a:off x="107501" y="188636"/>
          <a:ext cx="8928991" cy="6451656"/>
        </p:xfrm>
        <a:graphic>
          <a:graphicData uri="http://schemas.openxmlformats.org/drawingml/2006/table">
            <a:tbl>
              <a:tblPr firstRow="1" firstCol="1" bandRow="1"/>
              <a:tblGrid>
                <a:gridCol w="1657112"/>
                <a:gridCol w="509406"/>
                <a:gridCol w="330669"/>
                <a:gridCol w="330669"/>
                <a:gridCol w="330669"/>
                <a:gridCol w="330669"/>
                <a:gridCol w="330669"/>
                <a:gridCol w="330669"/>
                <a:gridCol w="330669"/>
                <a:gridCol w="330669"/>
                <a:gridCol w="330669"/>
                <a:gridCol w="330669"/>
                <a:gridCol w="330669"/>
                <a:gridCol w="330669"/>
                <a:gridCol w="330669"/>
                <a:gridCol w="330669"/>
                <a:gridCol w="330669"/>
                <a:gridCol w="1018814"/>
                <a:gridCol w="783624"/>
              </a:tblGrid>
              <a:tr h="504060">
                <a:tc grid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1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Ф. И. учащегося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задания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баллов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максимальное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набранное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Пилягина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Мария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А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Ливенцев Владислав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А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Метёлкина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Ксения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А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Крицкая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Татьяна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А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Минчева Ксения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А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Польских Роман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Б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Зонь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Никита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Б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Батиенко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Александра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Б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Саркисов Вадим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Б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Даштоян Анжелика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Б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Глуховская Диана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Б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Красношапка Владимир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В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Грузденко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Дарья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В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Лисовина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Елизавета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В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Гайбадулина Ольга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В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Носуля Михаил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В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Гайбадулина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Ксения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В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Погосян Мэри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Г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Тихачёва Полина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Г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Петрусенко Ольга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Г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Левченко Дмитрий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Г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Леонова Мария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Г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Адеев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Арсен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4 - Г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9" marR="45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2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97478986"/>
              </p:ext>
            </p:extLst>
          </p:nvPr>
        </p:nvGraphicFramePr>
        <p:xfrm>
          <a:off x="1331640" y="620688"/>
          <a:ext cx="67687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59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919936"/>
          </a:xfrm>
        </p:spPr>
        <p:txBody>
          <a:bodyPr>
            <a:normAutofit lnSpcReduction="10000"/>
          </a:bodyPr>
          <a:lstStyle/>
          <a:p>
            <a:pPr indent="457200" algn="just">
              <a:spcAft>
                <a:spcPts val="0"/>
              </a:spcAft>
            </a:pPr>
            <a:r>
              <a:rPr lang="x-none" sz="2800">
                <a:latin typeface="Times New Roman"/>
                <a:ea typeface="Times New Roman"/>
              </a:rPr>
              <a:t>Русский язык является для учащихся основой всего процесса обучения, средством развития их мышления, воображения, интеллектуальных и творческих способностей, основным каналом социализации личности. Успехи в изучении русского языка во многом определяют результаты обучения по другим школьным </a:t>
            </a:r>
            <a:r>
              <a:rPr lang="x-none" sz="2800">
                <a:latin typeface="Times New Roman"/>
                <a:ea typeface="Times New Roman"/>
              </a:rPr>
              <a:t>предметам</a:t>
            </a:r>
            <a:r>
              <a:rPr lang="x-none" sz="2800" smtClean="0">
                <a:latin typeface="Times New Roman"/>
                <a:ea typeface="Times New Roman"/>
              </a:rPr>
              <a:t>.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 Грамотное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письмо и правильная речь являются обязательным элементом общей культуры человека. Формируя навыки безошибочного письма, развивая письменную и устную речь учащихся, мы стремимся к тому, чтобы ученик стал культурным человеком.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5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760640"/>
          </a:xfrm>
        </p:spPr>
        <p:txBody>
          <a:bodyPr>
            <a:normAutofit/>
          </a:bodyPr>
          <a:lstStyle/>
          <a:p>
            <a:pPr marL="0" lvl="0" indent="0" algn="ctr"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Times New Roman"/>
              </a:rPr>
              <a:t>Изучая курс русского языка учащиеся 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</a:pPr>
            <a:r>
              <a:rPr lang="ru-RU" sz="2800" dirty="0">
                <a:latin typeface="Times New Roman"/>
                <a:ea typeface="Times New Roman"/>
              </a:rPr>
              <a:t>Н</a:t>
            </a:r>
            <a:r>
              <a:rPr lang="ru-RU" sz="2800" dirty="0" smtClean="0">
                <a:latin typeface="Times New Roman"/>
                <a:ea typeface="Times New Roman"/>
              </a:rPr>
              <a:t>аучились </a:t>
            </a:r>
            <a:r>
              <a:rPr lang="ru-RU" sz="2800" dirty="0">
                <a:latin typeface="Times New Roman"/>
                <a:ea typeface="Times New Roman"/>
              </a:rPr>
              <a:t>писать без ошибок, правильно говорить и составлять письменные </a:t>
            </a:r>
            <a:r>
              <a:rPr lang="ru-RU" sz="2800" dirty="0" smtClean="0">
                <a:latin typeface="Times New Roman"/>
                <a:ea typeface="Times New Roman"/>
              </a:rPr>
              <a:t>тексты;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"/>
            </a:pPr>
            <a:r>
              <a:rPr lang="ru-RU" sz="2800" dirty="0">
                <a:latin typeface="Times New Roman"/>
                <a:ea typeface="Times New Roman"/>
              </a:rPr>
              <a:t>У</a:t>
            </a:r>
            <a:r>
              <a:rPr lang="ru-RU" sz="2800" dirty="0" smtClean="0">
                <a:latin typeface="Times New Roman"/>
                <a:ea typeface="Times New Roman"/>
              </a:rPr>
              <a:t>знали, </a:t>
            </a:r>
            <a:r>
              <a:rPr lang="ru-RU" sz="2800" dirty="0">
                <a:latin typeface="Times New Roman"/>
                <a:ea typeface="Times New Roman"/>
              </a:rPr>
              <a:t>как устроен язык, на котором </a:t>
            </a:r>
            <a:r>
              <a:rPr lang="ru-RU" sz="2800" dirty="0" smtClean="0">
                <a:latin typeface="Times New Roman"/>
                <a:ea typeface="Times New Roman"/>
              </a:rPr>
              <a:t>мы говорим, </a:t>
            </a:r>
            <a:r>
              <a:rPr lang="ru-RU" sz="2800" dirty="0">
                <a:latin typeface="Times New Roman"/>
                <a:ea typeface="Times New Roman"/>
              </a:rPr>
              <a:t>потому что этот язык — часть окружающего </a:t>
            </a:r>
            <a:r>
              <a:rPr lang="ru-RU" sz="2800" dirty="0" smtClean="0">
                <a:latin typeface="Times New Roman"/>
                <a:ea typeface="Times New Roman"/>
              </a:rPr>
              <a:t>нас мира, кроме </a:t>
            </a:r>
            <a:r>
              <a:rPr lang="ru-RU" sz="2800" dirty="0">
                <a:latin typeface="Times New Roman"/>
                <a:ea typeface="Times New Roman"/>
              </a:rPr>
              <a:t>того, русский язык — это государственный язык страны, в которой </a:t>
            </a:r>
            <a:r>
              <a:rPr lang="ru-RU" sz="2800" dirty="0" smtClean="0">
                <a:latin typeface="Times New Roman"/>
                <a:ea typeface="Times New Roman"/>
              </a:rPr>
              <a:t>мы живём, </a:t>
            </a:r>
            <a:r>
              <a:rPr lang="ru-RU" sz="2800" dirty="0">
                <a:latin typeface="Times New Roman"/>
                <a:ea typeface="Times New Roman"/>
              </a:rPr>
              <a:t>родной язык русского </a:t>
            </a:r>
            <a:r>
              <a:rPr lang="ru-RU" sz="2800" dirty="0" smtClean="0">
                <a:latin typeface="Times New Roman"/>
                <a:ea typeface="Times New Roman"/>
              </a:rPr>
              <a:t>народа;</a:t>
            </a:r>
            <a:endParaRPr lang="ru-RU" sz="2400" dirty="0">
              <a:latin typeface="Times New Roman"/>
              <a:ea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владели знаниями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 морфологии, синтаксису, фонетике, лексике,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орфоэпии,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формировали орфографические навыки.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3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 выполнения заданий формировались следующие УУД: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Коммуникативные: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формулировать свои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мысли во внутренней речи;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положительная мотивация и познавательный интерес к изучению русского языка;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Регулятивные: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планировать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действия,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следовать при выполнении заданий инструкциям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учителя,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осмысленно выбирать способы и приёмы действий при решении поставленных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задач;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Познавательные: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ориентироваться в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системе собственных знаний, анализировать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сравнивать, классифицировать единицы изучаемого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предмета,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синтез, строить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логические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рассуждения, устанавливать причинно-следственные связи.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087303" cy="6065478"/>
          </a:xfrm>
        </p:spPr>
      </p:pic>
    </p:spTree>
    <p:extLst>
      <p:ext uri="{BB962C8B-B14F-4D97-AF65-F5344CB8AC3E}">
        <p14:creationId xmlns:p14="http://schemas.microsoft.com/office/powerpoint/2010/main" val="9239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91292" cy="5993470"/>
          </a:xfrm>
        </p:spPr>
      </p:pic>
    </p:spTree>
    <p:extLst>
      <p:ext uri="{BB962C8B-B14F-4D97-AF65-F5344CB8AC3E}">
        <p14:creationId xmlns:p14="http://schemas.microsoft.com/office/powerpoint/2010/main" val="30455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09141" cy="608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92888" cy="5994667"/>
          </a:xfrm>
        </p:spPr>
      </p:pic>
    </p:spTree>
    <p:extLst>
      <p:ext uri="{BB962C8B-B14F-4D97-AF65-F5344CB8AC3E}">
        <p14:creationId xmlns:p14="http://schemas.microsoft.com/office/powerpoint/2010/main" val="1097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64896" cy="6048673"/>
          </a:xfrm>
        </p:spPr>
      </p:pic>
    </p:spTree>
    <p:extLst>
      <p:ext uri="{BB962C8B-B14F-4D97-AF65-F5344CB8AC3E}">
        <p14:creationId xmlns:p14="http://schemas.microsoft.com/office/powerpoint/2010/main" val="27229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952</Words>
  <Application>Microsoft Office PowerPoint</Application>
  <PresentationFormat>Экран (4:3)</PresentationFormat>
  <Paragraphs>515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Предметная неделя «Фестиваль наук» </vt:lpstr>
      <vt:lpstr>Презентация PowerPoint</vt:lpstr>
      <vt:lpstr>Презентация PowerPoint</vt:lpstr>
      <vt:lpstr>В процессе выполнения заданий формировались следующие УУД: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по русскому языку 4 класс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натали</cp:lastModifiedBy>
  <cp:revision>12</cp:revision>
  <dcterms:created xsi:type="dcterms:W3CDTF">2015-03-04T18:00:23Z</dcterms:created>
  <dcterms:modified xsi:type="dcterms:W3CDTF">2015-03-08T08:19:32Z</dcterms:modified>
</cp:coreProperties>
</file>