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выше среднего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axId val="78290944"/>
        <c:axId val="78292480"/>
      </c:barChart>
      <c:catAx>
        <c:axId val="78290944"/>
        <c:scaling>
          <c:orientation val="minMax"/>
        </c:scaling>
        <c:axPos val="b"/>
        <c:tickLblPos val="nextTo"/>
        <c:crossAx val="78292480"/>
        <c:crosses val="autoZero"/>
        <c:auto val="1"/>
        <c:lblAlgn val="ctr"/>
        <c:lblOffset val="100"/>
      </c:catAx>
      <c:valAx>
        <c:axId val="78292480"/>
        <c:scaling>
          <c:orientation val="minMax"/>
        </c:scaling>
        <c:axPos val="l"/>
        <c:majorGridlines/>
        <c:numFmt formatCode="General" sourceLinked="1"/>
        <c:tickLblPos val="nextTo"/>
        <c:crossAx val="78290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2456B2-B8B5-42EB-AC68-B66E345A623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C487987-009D-4F5E-8DB3-E95AA95E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Предметная неделя «Фестиваль наук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477139" y="2730310"/>
            <a:ext cx="6511131" cy="197516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Литературное чтение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Лебедева Г. В.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57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u="sng" dirty="0">
                <a:latin typeface="Times New Roman"/>
                <a:ea typeface="Times New Roman"/>
              </a:rPr>
              <a:t>Основная цель</a:t>
            </a:r>
            <a:r>
              <a:rPr lang="ru-RU" sz="3200" dirty="0">
                <a:latin typeface="Times New Roman"/>
                <a:ea typeface="Times New Roman"/>
              </a:rPr>
              <a:t> курса литературного чтения — помочь ребенку стать читателем: подвести к осознанию богатого мира отечественной и зарубежной детской литературы, обогатить читательский опыт. 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0515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9036496" cy="548640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b="1" cap="none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К</a:t>
            </a:r>
            <a:r>
              <a:rPr lang="ru-RU" b="1" cap="none" dirty="0" smtClean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урс литературного чтения позволит учащимся </a:t>
            </a:r>
            <a:r>
              <a:rPr lang="ru-RU" b="1" cap="none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b="1" cap="none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520940" cy="4704636"/>
          </a:xfrm>
        </p:spPr>
        <p:txBody>
          <a:bodyPr>
            <a:noAutofit/>
          </a:bodyPr>
          <a:lstStyle/>
          <a:p>
            <a:pPr marL="6858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</a:rPr>
              <a:t>овладеть </a:t>
            </a:r>
            <a:r>
              <a:rPr lang="ru-RU" sz="2400" dirty="0">
                <a:latin typeface="Times New Roman"/>
                <a:ea typeface="Times New Roman"/>
              </a:rPr>
              <a:t>осознанным, правильным, беглым и выразительным </a:t>
            </a:r>
            <a:r>
              <a:rPr lang="ru-RU" sz="2400" dirty="0" smtClean="0">
                <a:latin typeface="Times New Roman"/>
                <a:ea typeface="Times New Roman"/>
              </a:rPr>
              <a:t>чтением; </a:t>
            </a:r>
          </a:p>
          <a:p>
            <a:pPr marL="6858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</a:rPr>
              <a:t>сформировать читательский кругозор </a:t>
            </a:r>
            <a:r>
              <a:rPr lang="ru-RU" sz="2400" dirty="0">
                <a:latin typeface="Times New Roman"/>
                <a:ea typeface="Times New Roman"/>
              </a:rPr>
              <a:t>и </a:t>
            </a:r>
            <a:r>
              <a:rPr lang="ru-RU" sz="2400" dirty="0" smtClean="0">
                <a:latin typeface="Times New Roman"/>
                <a:ea typeface="Times New Roman"/>
              </a:rPr>
              <a:t>приобрести опыт </a:t>
            </a:r>
            <a:r>
              <a:rPr lang="ru-RU" sz="2400" dirty="0">
                <a:latin typeface="Times New Roman"/>
                <a:ea typeface="Times New Roman"/>
              </a:rPr>
              <a:t>самостоятельной читательской деятельности;</a:t>
            </a:r>
            <a:endParaRPr lang="ru-RU" sz="2000" dirty="0">
              <a:latin typeface="Times New Roman"/>
              <a:ea typeface="Times New Roman"/>
            </a:endParaRPr>
          </a:p>
          <a:p>
            <a:pPr algn="just"/>
            <a:r>
              <a:rPr lang="ru-RU" sz="2400" b="0" dirty="0" smtClean="0">
                <a:latin typeface="Times New Roman"/>
                <a:ea typeface="Times New Roman"/>
              </a:rPr>
              <a:t>     -</a:t>
            </a:r>
            <a:r>
              <a:rPr lang="ru-RU" sz="2400" dirty="0" smtClean="0">
                <a:latin typeface="Times New Roman"/>
                <a:ea typeface="Times New Roman"/>
              </a:rPr>
              <a:t> приобрести интерес </a:t>
            </a:r>
            <a:r>
              <a:rPr lang="ru-RU" sz="2400" dirty="0">
                <a:latin typeface="Times New Roman"/>
                <a:ea typeface="Times New Roman"/>
              </a:rPr>
              <a:t>к чтению и </a:t>
            </a:r>
            <a:r>
              <a:rPr lang="ru-RU" sz="2400" dirty="0" smtClean="0">
                <a:latin typeface="Times New Roman"/>
                <a:ea typeface="Times New Roman"/>
              </a:rPr>
              <a:t>книге; </a:t>
            </a:r>
          </a:p>
          <a:p>
            <a:pPr algn="just"/>
            <a:r>
              <a:rPr lang="ru-RU" sz="2400" b="0" dirty="0">
                <a:latin typeface="Times New Roman"/>
                <a:ea typeface="Times New Roman"/>
              </a:rPr>
              <a:t> </a:t>
            </a:r>
            <a:r>
              <a:rPr lang="ru-RU" sz="2400" b="0" dirty="0" smtClean="0">
                <a:latin typeface="Times New Roman"/>
                <a:ea typeface="Times New Roman"/>
              </a:rPr>
              <a:t>    -</a:t>
            </a:r>
            <a:r>
              <a:rPr lang="ru-RU" sz="2400" dirty="0" smtClean="0">
                <a:latin typeface="Times New Roman"/>
                <a:ea typeface="Times New Roman"/>
              </a:rPr>
              <a:t> обогатить нравственный опыт, сформировать представления </a:t>
            </a:r>
            <a:r>
              <a:rPr lang="ru-RU" sz="2400" dirty="0">
                <a:latin typeface="Times New Roman"/>
                <a:ea typeface="Times New Roman"/>
              </a:rPr>
              <a:t>о добре и зле, справедливости и честности;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algn="just"/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     </a:t>
            </a:r>
            <a:r>
              <a:rPr lang="ru-RU" sz="2400" b="0" dirty="0" smtClean="0">
                <a:latin typeface="Times New Roman"/>
                <a:ea typeface="Times New Roman"/>
              </a:rPr>
              <a:t>-</a:t>
            </a:r>
            <a:r>
              <a:rPr lang="ru-RU" sz="2400" dirty="0" smtClean="0">
                <a:latin typeface="Times New Roman"/>
                <a:ea typeface="Times New Roman"/>
              </a:rPr>
              <a:t> развить нравственные чувства, </a:t>
            </a:r>
            <a:r>
              <a:rPr lang="ru-RU" sz="2400" dirty="0">
                <a:latin typeface="Times New Roman"/>
                <a:ea typeface="Times New Roman"/>
              </a:rPr>
              <a:t>уважение к культуре народов многонациональной России.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2269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УУД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>
            <a:norm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latin typeface="Times New Roman"/>
                <a:ea typeface="Times New Roman"/>
              </a:rPr>
              <a:t>Личностные - </a:t>
            </a:r>
            <a:r>
              <a:rPr lang="ru-RU" sz="2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положительная мотивация и познавательный интерес к изучению литературного чтения;</a:t>
            </a:r>
          </a:p>
          <a:p>
            <a:pPr marL="274320" lvl="0" indent="-27432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400" dirty="0">
                <a:latin typeface="Times New Roman"/>
                <a:ea typeface="Times New Roman"/>
              </a:rPr>
              <a:t>Регулятивные - </a:t>
            </a:r>
            <a:r>
              <a:rPr lang="ru-RU" sz="2400" b="0" dirty="0">
                <a:latin typeface="Times New Roman"/>
                <a:ea typeface="Times New Roman"/>
              </a:rPr>
              <a:t>определять и формулировать цель собственной деятельности, учиться работать по предложенному </a:t>
            </a:r>
            <a:r>
              <a:rPr lang="ru-RU" sz="2400" b="0" dirty="0" smtClean="0">
                <a:latin typeface="Times New Roman"/>
                <a:ea typeface="Times New Roman"/>
              </a:rPr>
              <a:t>учителем алгоритму;</a:t>
            </a:r>
          </a:p>
          <a:p>
            <a:pPr marL="274320" lvl="0" indent="-27432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400" dirty="0">
                <a:latin typeface="Times New Roman"/>
                <a:ea typeface="Times New Roman"/>
              </a:rPr>
              <a:t>Коммуникативные – </a:t>
            </a:r>
            <a:r>
              <a:rPr lang="ru-RU" sz="2400" b="0" dirty="0">
                <a:latin typeface="Times New Roman"/>
                <a:ea typeface="Times New Roman"/>
              </a:rPr>
              <a:t>оформлять свои мысли в </a:t>
            </a:r>
            <a:r>
              <a:rPr lang="ru-RU" sz="2400" b="0" dirty="0" smtClean="0">
                <a:latin typeface="Times New Roman"/>
                <a:ea typeface="Times New Roman"/>
              </a:rPr>
              <a:t> </a:t>
            </a:r>
            <a:r>
              <a:rPr lang="ru-RU" sz="2400" b="0" dirty="0">
                <a:latin typeface="Times New Roman"/>
                <a:ea typeface="Times New Roman"/>
              </a:rPr>
              <a:t>письменной </a:t>
            </a:r>
            <a:r>
              <a:rPr lang="ru-RU" sz="2400" b="0" dirty="0" smtClean="0">
                <a:latin typeface="Times New Roman"/>
                <a:ea typeface="Times New Roman"/>
              </a:rPr>
              <a:t>форме;</a:t>
            </a:r>
            <a:endParaRPr lang="ru-RU" sz="2400" b="0" dirty="0">
              <a:latin typeface="Times New Roman"/>
              <a:ea typeface="Times New Roman"/>
            </a:endParaRPr>
          </a:p>
          <a:p>
            <a:pPr marL="274320" lvl="0" indent="-27432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latin typeface="Times New Roman"/>
                <a:ea typeface="Times New Roman"/>
              </a:rPr>
              <a:t>Познавательные - </a:t>
            </a: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делать выводы, преобразовывать информацию из одной формы в 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другую, соотносить </a:t>
            </a: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автора, название и героев прочитанных произведений.</a:t>
            </a:r>
            <a:endParaRPr lang="ru-RU" sz="2400" b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11973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226" y="188640"/>
            <a:ext cx="8784976" cy="548640"/>
          </a:xfrm>
        </p:spPr>
        <p:txBody>
          <a:bodyPr/>
          <a:lstStyle/>
          <a:p>
            <a:r>
              <a:rPr lang="ru-RU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Тест по </a:t>
            </a:r>
            <a:r>
              <a:rPr lang="ru-RU" sz="3600" b="1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литературному чтению </a:t>
            </a:r>
            <a:r>
              <a:rPr lang="ru-RU" sz="3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4 класс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8326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1.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 Определи жанры, которые можно включить в раздел устного народного творчества.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  1) Сказки;    2) летописи;    3) басни;     4) былины;     5) пословицы;      6) поговорки. </a:t>
            </a:r>
            <a:endParaRPr lang="ru-RU" sz="1400" dirty="0" smtClean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8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 Определи жанр произведения.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Посреди поля чистого,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На закате красна солнышка,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На восходе ясна месяца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На заставу богатырскую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Собирались на походный совет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 err="1">
                <a:latin typeface="Times New Roman"/>
                <a:ea typeface="Times New Roman"/>
                <a:cs typeface="Times New Roman"/>
              </a:rPr>
              <a:t>Славнорусские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 богатыри: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Думу думали, раздумывали,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По нарядам снарядились.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  1)Сказка;    2)былина;     3) летопись;   4) 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загадка.</a:t>
            </a:r>
            <a:endParaRPr lang="ru-RU" sz="1400" dirty="0" smtClean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18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Запиши имя одного из былинных героев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Какие персонажи (2–3) тебе встречались чаще всего в сказках о животных.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34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23731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5.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Запиши традиционных героев (2–3) русских волшебных сказок.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6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Из какой сказки А.С. Пушкина к нам пришла поговорка: остаться у разбитого корыта?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1) «Сказка о царе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Салтане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о сыне его славном и могучем богатыре князе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Гвидоне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Салтановиче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и о прекрасной царевне Лебеди»;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2) «Сказка о рыбаке и рыбке»;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3) «Сказка о мертвой царевне и о семи богатырях».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7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Запиши 1–2 фамилии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писателей-сказочников.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8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какой из разделов книги можно поместить произведения писателей: Н.Н. Сладкова, В.В. Бианки, Е.И.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Чарушина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?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1) «О братьях наших меньших»;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2) «Делу время – потехе час»;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3) «Доброе братство дороже богатства».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9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Запиши 2–3 фамилии поэтов, чьи произведения о зиме ты читал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10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Кто автор произведения «Сказка о царе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Салтане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о сыне его славном и могучем богатыре князе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Гвидоне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Салтановиче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и о прекрасной царевне Лебеди». 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М.Ю.Лермонтов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2)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А.С.Пушкин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3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И.С.Тургенев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   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4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Х.К.Андерсен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900" dirty="0">
              <a:latin typeface="Calibri"/>
              <a:ea typeface="Times New Roman"/>
              <a:cs typeface="Times New Roman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390633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11.</a:t>
            </a:r>
            <a:r>
              <a:rPr lang="ru-RU" sz="1900" dirty="0">
                <a:latin typeface="Times New Roman"/>
                <a:ea typeface="Times New Roman"/>
                <a:cs typeface="Times New Roman"/>
              </a:rPr>
              <a:t> Небольшое произведение, в котором содержится поучение или осуждение плохих поступков или отрицательных качеств; где автор высмеивает недостатки людей через изображение растений или животных.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1) сказка;             2) стихотворение;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3) рассказ;           4) басня.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9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12</a:t>
            </a:r>
            <a:r>
              <a:rPr lang="ru-RU" sz="19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900" dirty="0">
                <a:latin typeface="Times New Roman"/>
                <a:ea typeface="Times New Roman"/>
                <a:cs typeface="Times New Roman"/>
              </a:rPr>
              <a:t> Укажи известного баснописца.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1) А.С. Пушкин;            2) </a:t>
            </a:r>
            <a:r>
              <a:rPr lang="ru-RU" sz="1900" dirty="0" err="1">
                <a:latin typeface="Times New Roman"/>
                <a:ea typeface="Times New Roman"/>
                <a:cs typeface="Times New Roman"/>
              </a:rPr>
              <a:t>А.П.Чехов</a:t>
            </a:r>
            <a:r>
              <a:rPr lang="ru-RU" sz="1900" dirty="0">
                <a:latin typeface="Times New Roman"/>
                <a:ea typeface="Times New Roman"/>
                <a:cs typeface="Times New Roman"/>
              </a:rPr>
              <a:t>;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3) И.А. Крылов;            4) Н.А. Некрасов.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9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13</a:t>
            </a:r>
            <a:r>
              <a:rPr lang="ru-RU" sz="19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900" dirty="0">
                <a:latin typeface="Times New Roman"/>
                <a:ea typeface="Times New Roman"/>
                <a:cs typeface="Times New Roman"/>
              </a:rPr>
              <a:t> В каких строчках заключена мораль басни «Лебедь, Щука и Рак»?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1) Кто виноват из них, кто прав, - судить не нам;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Да только воз и ныне там.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2) Однажды Лебедь, Рак да Щука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Везти с поклажей воз взялись.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3) Когда в товарищах согласья нет,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На лад их дело не пойдет,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И выйдет из него не дело, только мука.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4) Да Лебедь рвется в облака, 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Рак пятится назад, а Щука тянет в воду.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9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14</a:t>
            </a:r>
            <a:r>
              <a:rPr lang="ru-RU" sz="19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900" dirty="0">
                <a:latin typeface="Times New Roman"/>
                <a:ea typeface="Times New Roman"/>
                <a:cs typeface="Times New Roman"/>
              </a:rPr>
              <a:t> Запиши название последней из прочитанных тобой книг.</a:t>
            </a:r>
            <a:endParaRPr lang="ru-RU" sz="19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38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357162"/>
          <a:ext cx="8501116" cy="6215118"/>
        </p:xfrm>
        <a:graphic>
          <a:graphicData uri="http://schemas.openxmlformats.org/drawingml/2006/table">
            <a:tbl>
              <a:tblPr/>
              <a:tblGrid>
                <a:gridCol w="837204"/>
                <a:gridCol w="616684"/>
                <a:gridCol w="401254"/>
                <a:gridCol w="401254"/>
                <a:gridCol w="401254"/>
                <a:gridCol w="401254"/>
                <a:gridCol w="401254"/>
                <a:gridCol w="401254"/>
                <a:gridCol w="401254"/>
                <a:gridCol w="401254"/>
                <a:gridCol w="401254"/>
                <a:gridCol w="401254"/>
                <a:gridCol w="401254"/>
                <a:gridCol w="401254"/>
                <a:gridCol w="401254"/>
                <a:gridCol w="401254"/>
                <a:gridCol w="852557"/>
                <a:gridCol w="577115"/>
              </a:tblGrid>
              <a:tr h="1479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Ф.И.учащегося.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Класс.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</a:t>
                      </a:r>
                      <a:r>
                        <a:rPr lang="ru-RU" sz="6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               Номер  </a:t>
                      </a: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задания.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Количество  баллов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Максимальное.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Набранное.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Пилягина мария.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4-А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27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Метелкина ксения.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4-А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Минчева Ксения.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4-А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26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Коновалова Полина.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4-А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26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Крицкая Татьяна.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4-А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26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Погосян дарья.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4-Б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Кошелева Дарья.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4-Б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25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Власова Виктория.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4-Б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25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Чумак Владислав.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4-Б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27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Победа Дарья..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4-Б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25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Цимбалистов Роман.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25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Красношапка Владимир.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     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Гайбадулина Ольга.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24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Носуля Михаил.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24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Зайцев Глеб.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22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Леонова мария.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4-Г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25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Чернявский Клементийю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4-Г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27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Петрусенко Ольга.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4-Г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25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Левченко Дмитрий.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4-Г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27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Тихачева Полина.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4-Г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 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          28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8430446" y="107075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35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928670"/>
          <a:ext cx="728667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647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874</Words>
  <Application>Microsoft Office PowerPoint</Application>
  <PresentationFormat>Экран (4:3)</PresentationFormat>
  <Paragraphs>438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Предметная неделя «Фестиваль наук»</vt:lpstr>
      <vt:lpstr>Слайд 2</vt:lpstr>
      <vt:lpstr>Курс литературного чтения позволит учащимся  </vt:lpstr>
      <vt:lpstr>УУД</vt:lpstr>
      <vt:lpstr>Тест по литературному чтению 4 класс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Предметная неделя «Фестиваль наук»</dc:title>
  <dc:creator>натали</dc:creator>
  <cp:lastModifiedBy>Начальная школа</cp:lastModifiedBy>
  <cp:revision>6</cp:revision>
  <dcterms:created xsi:type="dcterms:W3CDTF">2015-03-09T15:31:24Z</dcterms:created>
  <dcterms:modified xsi:type="dcterms:W3CDTF">2015-03-10T05:38:14Z</dcterms:modified>
</cp:coreProperties>
</file>